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51" r:id="rId1"/>
  </p:sldMasterIdLst>
  <p:notesMasterIdLst>
    <p:notesMasterId r:id="rId19"/>
  </p:notesMasterIdLst>
  <p:handoutMasterIdLst>
    <p:handoutMasterId r:id="rId20"/>
  </p:handoutMasterIdLst>
  <p:sldIdLst>
    <p:sldId id="581" r:id="rId2"/>
    <p:sldId id="571" r:id="rId3"/>
    <p:sldId id="565" r:id="rId4"/>
    <p:sldId id="566" r:id="rId5"/>
    <p:sldId id="567" r:id="rId6"/>
    <p:sldId id="579" r:id="rId7"/>
    <p:sldId id="568" r:id="rId8"/>
    <p:sldId id="569" r:id="rId9"/>
    <p:sldId id="570" r:id="rId10"/>
    <p:sldId id="578" r:id="rId11"/>
    <p:sldId id="572" r:id="rId12"/>
    <p:sldId id="573" r:id="rId13"/>
    <p:sldId id="574" r:id="rId14"/>
    <p:sldId id="575" r:id="rId15"/>
    <p:sldId id="576" r:id="rId16"/>
    <p:sldId id="577" r:id="rId17"/>
    <p:sldId id="580" r:id="rId18"/>
  </p:sldIdLst>
  <p:sldSz cx="9144000" cy="6858000" type="screen4x3"/>
  <p:notesSz cx="6797675" cy="9926638"/>
  <p:defaultTextStyle>
    <a:defPPr>
      <a:defRPr lang="en-US"/>
    </a:defPPr>
    <a:lvl1pPr algn="l" rtl="0" fontAlgn="base">
      <a:lnSpc>
        <a:spcPct val="80000"/>
      </a:lnSpc>
      <a:spcBef>
        <a:spcPct val="20000"/>
      </a:spcBef>
      <a:spcAft>
        <a:spcPct val="0"/>
      </a:spcAft>
      <a:buClr>
        <a:schemeClr val="accent2"/>
      </a:buClr>
      <a:buFont typeface="Wingdings" pitchFamily="2" charset="2"/>
      <a:defRPr sz="1700" kern="1200">
        <a:solidFill>
          <a:schemeClr val="tx1"/>
        </a:solidFill>
        <a:latin typeface="MS Reference Serif" pitchFamily="18" charset="0"/>
        <a:ea typeface="+mn-ea"/>
        <a:cs typeface="+mn-cs"/>
      </a:defRPr>
    </a:lvl1pPr>
    <a:lvl2pPr marL="457200" algn="l" rtl="0" fontAlgn="base">
      <a:lnSpc>
        <a:spcPct val="80000"/>
      </a:lnSpc>
      <a:spcBef>
        <a:spcPct val="20000"/>
      </a:spcBef>
      <a:spcAft>
        <a:spcPct val="0"/>
      </a:spcAft>
      <a:buClr>
        <a:schemeClr val="accent2"/>
      </a:buClr>
      <a:buFont typeface="Wingdings" pitchFamily="2" charset="2"/>
      <a:defRPr sz="1700" kern="1200">
        <a:solidFill>
          <a:schemeClr val="tx1"/>
        </a:solidFill>
        <a:latin typeface="MS Reference Serif" pitchFamily="18" charset="0"/>
        <a:ea typeface="+mn-ea"/>
        <a:cs typeface="+mn-cs"/>
      </a:defRPr>
    </a:lvl2pPr>
    <a:lvl3pPr marL="914400" algn="l" rtl="0" fontAlgn="base">
      <a:lnSpc>
        <a:spcPct val="80000"/>
      </a:lnSpc>
      <a:spcBef>
        <a:spcPct val="20000"/>
      </a:spcBef>
      <a:spcAft>
        <a:spcPct val="0"/>
      </a:spcAft>
      <a:buClr>
        <a:schemeClr val="accent2"/>
      </a:buClr>
      <a:buFont typeface="Wingdings" pitchFamily="2" charset="2"/>
      <a:defRPr sz="1700" kern="1200">
        <a:solidFill>
          <a:schemeClr val="tx1"/>
        </a:solidFill>
        <a:latin typeface="MS Reference Serif" pitchFamily="18" charset="0"/>
        <a:ea typeface="+mn-ea"/>
        <a:cs typeface="+mn-cs"/>
      </a:defRPr>
    </a:lvl3pPr>
    <a:lvl4pPr marL="1371600" algn="l" rtl="0" fontAlgn="base">
      <a:lnSpc>
        <a:spcPct val="80000"/>
      </a:lnSpc>
      <a:spcBef>
        <a:spcPct val="20000"/>
      </a:spcBef>
      <a:spcAft>
        <a:spcPct val="0"/>
      </a:spcAft>
      <a:buClr>
        <a:schemeClr val="accent2"/>
      </a:buClr>
      <a:buFont typeface="Wingdings" pitchFamily="2" charset="2"/>
      <a:defRPr sz="1700" kern="1200">
        <a:solidFill>
          <a:schemeClr val="tx1"/>
        </a:solidFill>
        <a:latin typeface="MS Reference Serif" pitchFamily="18" charset="0"/>
        <a:ea typeface="+mn-ea"/>
        <a:cs typeface="+mn-cs"/>
      </a:defRPr>
    </a:lvl4pPr>
    <a:lvl5pPr marL="1828800" algn="l" rtl="0" fontAlgn="base">
      <a:lnSpc>
        <a:spcPct val="80000"/>
      </a:lnSpc>
      <a:spcBef>
        <a:spcPct val="20000"/>
      </a:spcBef>
      <a:spcAft>
        <a:spcPct val="0"/>
      </a:spcAft>
      <a:buClr>
        <a:schemeClr val="accent2"/>
      </a:buClr>
      <a:buFont typeface="Wingdings" pitchFamily="2" charset="2"/>
      <a:defRPr sz="1700" kern="1200">
        <a:solidFill>
          <a:schemeClr val="tx1"/>
        </a:solidFill>
        <a:latin typeface="MS Reference Serif" pitchFamily="18" charset="0"/>
        <a:ea typeface="+mn-ea"/>
        <a:cs typeface="+mn-cs"/>
      </a:defRPr>
    </a:lvl5pPr>
    <a:lvl6pPr marL="2286000" algn="l" defTabSz="914400" rtl="0" eaLnBrk="1" latinLnBrk="0" hangingPunct="1">
      <a:defRPr sz="1700" kern="1200">
        <a:solidFill>
          <a:schemeClr val="tx1"/>
        </a:solidFill>
        <a:latin typeface="MS Reference Serif" pitchFamily="18" charset="0"/>
        <a:ea typeface="+mn-ea"/>
        <a:cs typeface="+mn-cs"/>
      </a:defRPr>
    </a:lvl6pPr>
    <a:lvl7pPr marL="2743200" algn="l" defTabSz="914400" rtl="0" eaLnBrk="1" latinLnBrk="0" hangingPunct="1">
      <a:defRPr sz="1700" kern="1200">
        <a:solidFill>
          <a:schemeClr val="tx1"/>
        </a:solidFill>
        <a:latin typeface="MS Reference Serif" pitchFamily="18" charset="0"/>
        <a:ea typeface="+mn-ea"/>
        <a:cs typeface="+mn-cs"/>
      </a:defRPr>
    </a:lvl7pPr>
    <a:lvl8pPr marL="3200400" algn="l" defTabSz="914400" rtl="0" eaLnBrk="1" latinLnBrk="0" hangingPunct="1">
      <a:defRPr sz="1700" kern="1200">
        <a:solidFill>
          <a:schemeClr val="tx1"/>
        </a:solidFill>
        <a:latin typeface="MS Reference Serif" pitchFamily="18" charset="0"/>
        <a:ea typeface="+mn-ea"/>
        <a:cs typeface="+mn-cs"/>
      </a:defRPr>
    </a:lvl8pPr>
    <a:lvl9pPr marL="3657600" algn="l" defTabSz="914400" rtl="0" eaLnBrk="1" latinLnBrk="0" hangingPunct="1">
      <a:defRPr sz="1700" kern="1200">
        <a:solidFill>
          <a:schemeClr val="tx1"/>
        </a:solidFill>
        <a:latin typeface="MS Reference Serif"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2D8A"/>
    <a:srgbClr val="17375E"/>
    <a:srgbClr val="0000A1"/>
    <a:srgbClr val="92D050"/>
    <a:srgbClr val="F0F0FA"/>
    <a:srgbClr val="F0FAF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Stijl, lich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3" autoAdjust="0"/>
    <p:restoredTop sz="94444" autoAdjust="0"/>
  </p:normalViewPr>
  <p:slideViewPr>
    <p:cSldViewPr>
      <p:cViewPr varScale="1">
        <p:scale>
          <a:sx n="100" d="100"/>
          <a:sy n="100" d="100"/>
        </p:scale>
        <p:origin x="883"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866"/>
    </p:cViewPr>
  </p:sorterViewPr>
  <p:notesViewPr>
    <p:cSldViewPr>
      <p:cViewPr varScale="1">
        <p:scale>
          <a:sx n="37" d="100"/>
          <a:sy n="37" d="100"/>
        </p:scale>
        <p:origin x="-1470"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eaLnBrk="0" hangingPunct="0">
              <a:lnSpc>
                <a:spcPct val="100000"/>
              </a:lnSpc>
              <a:buClrTx/>
              <a:buFontTx/>
              <a:buChar char="•"/>
              <a:defRPr kumimoji="1" sz="1200"/>
            </a:lvl1pPr>
          </a:lstStyle>
          <a:p>
            <a:pPr>
              <a:defRPr/>
            </a:pPr>
            <a:endParaRPr lang="nl-NL"/>
          </a:p>
        </p:txBody>
      </p:sp>
      <p:sp>
        <p:nvSpPr>
          <p:cNvPr id="63491"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eaLnBrk="0" hangingPunct="0">
              <a:lnSpc>
                <a:spcPct val="100000"/>
              </a:lnSpc>
              <a:buClrTx/>
              <a:buFontTx/>
              <a:buChar char="•"/>
              <a:defRPr kumimoji="1" sz="1200"/>
            </a:lvl1pPr>
          </a:lstStyle>
          <a:p>
            <a:pPr>
              <a:defRPr/>
            </a:pPr>
            <a:endParaRPr lang="nl-NL"/>
          </a:p>
        </p:txBody>
      </p:sp>
      <p:sp>
        <p:nvSpPr>
          <p:cNvPr id="6349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eaLnBrk="0" hangingPunct="0">
              <a:lnSpc>
                <a:spcPct val="100000"/>
              </a:lnSpc>
              <a:buClrTx/>
              <a:buFontTx/>
              <a:buChar char="•"/>
              <a:defRPr kumimoji="1" sz="1200"/>
            </a:lvl1pPr>
          </a:lstStyle>
          <a:p>
            <a:pPr>
              <a:defRPr/>
            </a:pPr>
            <a:r>
              <a:rPr lang="nl-NL"/>
              <a:t>Treasury Management © Buunk PCA 2004   </a:t>
            </a:r>
          </a:p>
        </p:txBody>
      </p:sp>
      <p:sp>
        <p:nvSpPr>
          <p:cNvPr id="63493" name="Rectangle 5"/>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eaLnBrk="0" hangingPunct="0">
              <a:lnSpc>
                <a:spcPct val="100000"/>
              </a:lnSpc>
              <a:buClrTx/>
              <a:buFontTx/>
              <a:buChar char="•"/>
              <a:defRPr kumimoji="1" sz="1200"/>
            </a:lvl1pPr>
          </a:lstStyle>
          <a:p>
            <a:pPr>
              <a:defRPr/>
            </a:pPr>
            <a:fld id="{2E822253-B6CF-4D31-A12E-72D1046A463D}" type="slidenum">
              <a:rPr lang="nl-NL"/>
              <a:pPr>
                <a:defRPr/>
              </a:pPr>
              <a:t>‹nr.›</a:t>
            </a:fld>
            <a:endParaRPr lang="nl-NL"/>
          </a:p>
        </p:txBody>
      </p:sp>
    </p:spTree>
    <p:extLst>
      <p:ext uri="{BB962C8B-B14F-4D97-AF65-F5344CB8AC3E}">
        <p14:creationId xmlns:p14="http://schemas.microsoft.com/office/powerpoint/2010/main" val="36730305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eaLnBrk="0" hangingPunct="0">
              <a:lnSpc>
                <a:spcPct val="100000"/>
              </a:lnSpc>
              <a:buClrTx/>
              <a:buFontTx/>
              <a:buChar char="•"/>
              <a:defRPr kumimoji="1" sz="1200"/>
            </a:lvl1pPr>
          </a:lstStyle>
          <a:p>
            <a:pPr>
              <a:defRPr/>
            </a:pPr>
            <a:endParaRPr lang="nl-NL"/>
          </a:p>
        </p:txBody>
      </p:sp>
      <p:sp>
        <p:nvSpPr>
          <p:cNvPr id="53251"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eaLnBrk="0" hangingPunct="0">
              <a:lnSpc>
                <a:spcPct val="100000"/>
              </a:lnSpc>
              <a:buClrTx/>
              <a:buFontTx/>
              <a:buChar char="•"/>
              <a:defRPr kumimoji="1" sz="1200"/>
            </a:lvl1pPr>
          </a:lstStyle>
          <a:p>
            <a:pPr>
              <a:defRPr/>
            </a:pPr>
            <a:endParaRPr lang="nl-NL"/>
          </a:p>
        </p:txBody>
      </p:sp>
      <p:sp>
        <p:nvSpPr>
          <p:cNvPr id="18436"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p:spPr>
      </p:sp>
      <p:sp>
        <p:nvSpPr>
          <p:cNvPr id="53253"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nl-NL" noProof="0" smtClean="0"/>
              <a:t>Klik om het opmaakprofiel van de modeltekst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53254"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eaLnBrk="0" hangingPunct="0">
              <a:lnSpc>
                <a:spcPct val="100000"/>
              </a:lnSpc>
              <a:buClrTx/>
              <a:buFontTx/>
              <a:buChar char="•"/>
              <a:defRPr kumimoji="1" sz="1200"/>
            </a:lvl1pPr>
          </a:lstStyle>
          <a:p>
            <a:pPr>
              <a:defRPr/>
            </a:pPr>
            <a:r>
              <a:rPr lang="nl-NL"/>
              <a:t>Treasury Management © Buunk PCA 2004   </a:t>
            </a:r>
          </a:p>
        </p:txBody>
      </p:sp>
      <p:sp>
        <p:nvSpPr>
          <p:cNvPr id="53255"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eaLnBrk="0" hangingPunct="0">
              <a:lnSpc>
                <a:spcPct val="100000"/>
              </a:lnSpc>
              <a:buClrTx/>
              <a:buFontTx/>
              <a:buChar char="•"/>
              <a:defRPr kumimoji="1" sz="1200"/>
            </a:lvl1pPr>
          </a:lstStyle>
          <a:p>
            <a:pPr>
              <a:defRPr/>
            </a:pPr>
            <a:fld id="{1CB7FA2F-9E25-43B2-9977-A2977046B844}" type="slidenum">
              <a:rPr lang="nl-NL"/>
              <a:pPr>
                <a:defRPr/>
              </a:pPr>
              <a:t>‹nr.›</a:t>
            </a:fld>
            <a:endParaRPr lang="nl-NL"/>
          </a:p>
        </p:txBody>
      </p:sp>
    </p:spTree>
    <p:extLst>
      <p:ext uri="{BB962C8B-B14F-4D97-AF65-F5344CB8AC3E}">
        <p14:creationId xmlns:p14="http://schemas.microsoft.com/office/powerpoint/2010/main" val="3391314442"/>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S Reference Serif"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MS Reference Serif"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MS Reference Serif"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MS Reference Serif"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MS Reference Serif"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17575" y="744538"/>
            <a:ext cx="4962525" cy="3722687"/>
          </a:xfrm>
        </p:spPr>
      </p:sp>
      <p:sp>
        <p:nvSpPr>
          <p:cNvPr id="3" name="Tijdelijke aanduiding voor notities 2"/>
          <p:cNvSpPr>
            <a:spLocks noGrp="1"/>
          </p:cNvSpPr>
          <p:nvPr>
            <p:ph type="body" idx="1"/>
          </p:nvPr>
        </p:nvSpPr>
        <p:spPr/>
        <p:txBody>
          <a:bodyPr/>
          <a:lstStyle/>
          <a:p>
            <a:endParaRPr lang="nl-NL"/>
          </a:p>
        </p:txBody>
      </p:sp>
    </p:spTree>
    <p:extLst>
      <p:ext uri="{BB962C8B-B14F-4D97-AF65-F5344CB8AC3E}">
        <p14:creationId xmlns:p14="http://schemas.microsoft.com/office/powerpoint/2010/main" val="668413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17575" y="744538"/>
            <a:ext cx="4962525" cy="3722687"/>
          </a:xfrm>
        </p:spPr>
      </p:sp>
      <p:sp>
        <p:nvSpPr>
          <p:cNvPr id="3" name="Tijdelijke aanduiding voor notities 2"/>
          <p:cNvSpPr>
            <a:spLocks noGrp="1"/>
          </p:cNvSpPr>
          <p:nvPr>
            <p:ph type="body" idx="1"/>
          </p:nvPr>
        </p:nvSpPr>
        <p:spPr/>
        <p:txBody>
          <a:bodyPr/>
          <a:lstStyle/>
          <a:p>
            <a:endParaRPr lang="nl-NL"/>
          </a:p>
        </p:txBody>
      </p:sp>
    </p:spTree>
    <p:extLst>
      <p:ext uri="{BB962C8B-B14F-4D97-AF65-F5344CB8AC3E}">
        <p14:creationId xmlns:p14="http://schemas.microsoft.com/office/powerpoint/2010/main" val="2723063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17575" y="744538"/>
            <a:ext cx="4962525" cy="3722687"/>
          </a:xfrm>
        </p:spPr>
      </p:sp>
      <p:sp>
        <p:nvSpPr>
          <p:cNvPr id="3" name="Tijdelijke aanduiding voor notities 2"/>
          <p:cNvSpPr>
            <a:spLocks noGrp="1"/>
          </p:cNvSpPr>
          <p:nvPr>
            <p:ph type="body" idx="1"/>
          </p:nvPr>
        </p:nvSpPr>
        <p:spPr/>
        <p:txBody>
          <a:bodyPr>
            <a:normAutofit/>
          </a:bodyPr>
          <a:lstStyle/>
          <a:p>
            <a:endParaRPr lang="nl-NL"/>
          </a:p>
        </p:txBody>
      </p:sp>
    </p:spTree>
    <p:extLst>
      <p:ext uri="{BB962C8B-B14F-4D97-AF65-F5344CB8AC3E}">
        <p14:creationId xmlns:p14="http://schemas.microsoft.com/office/powerpoint/2010/main" val="1699016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17575" y="744538"/>
            <a:ext cx="4962525" cy="3722687"/>
          </a:xfrm>
        </p:spPr>
      </p:sp>
      <p:sp>
        <p:nvSpPr>
          <p:cNvPr id="3" name="Tijdelijke aanduiding voor notities 2"/>
          <p:cNvSpPr>
            <a:spLocks noGrp="1"/>
          </p:cNvSpPr>
          <p:nvPr>
            <p:ph type="body" idx="1"/>
          </p:nvPr>
        </p:nvSpPr>
        <p:spPr/>
        <p:txBody>
          <a:bodyPr>
            <a:normAutofit/>
          </a:bodyPr>
          <a:lstStyle/>
          <a:p>
            <a:endParaRPr lang="nl-NL"/>
          </a:p>
        </p:txBody>
      </p:sp>
    </p:spTree>
    <p:extLst>
      <p:ext uri="{BB962C8B-B14F-4D97-AF65-F5344CB8AC3E}">
        <p14:creationId xmlns:p14="http://schemas.microsoft.com/office/powerpoint/2010/main" val="3819954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17575" y="744538"/>
            <a:ext cx="4962525" cy="3722687"/>
          </a:xfrm>
        </p:spPr>
      </p:sp>
      <p:sp>
        <p:nvSpPr>
          <p:cNvPr id="3" name="Tijdelijke aanduiding voor notities 2"/>
          <p:cNvSpPr>
            <a:spLocks noGrp="1"/>
          </p:cNvSpPr>
          <p:nvPr>
            <p:ph type="body" idx="1"/>
          </p:nvPr>
        </p:nvSpPr>
        <p:spPr/>
        <p:txBody>
          <a:bodyPr>
            <a:normAutofit/>
          </a:bodyPr>
          <a:lstStyle/>
          <a:p>
            <a:endParaRPr lang="nl-NL"/>
          </a:p>
        </p:txBody>
      </p:sp>
    </p:spTree>
    <p:extLst>
      <p:ext uri="{BB962C8B-B14F-4D97-AF65-F5344CB8AC3E}">
        <p14:creationId xmlns:p14="http://schemas.microsoft.com/office/powerpoint/2010/main" val="30864242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17575" y="744538"/>
            <a:ext cx="4962525" cy="3722687"/>
          </a:xfrm>
        </p:spPr>
      </p:sp>
      <p:sp>
        <p:nvSpPr>
          <p:cNvPr id="3" name="Tijdelijke aanduiding voor notities 2"/>
          <p:cNvSpPr>
            <a:spLocks noGrp="1"/>
          </p:cNvSpPr>
          <p:nvPr>
            <p:ph type="body" idx="1"/>
          </p:nvPr>
        </p:nvSpPr>
        <p:spPr/>
        <p:txBody>
          <a:bodyPr>
            <a:normAutofit/>
          </a:bodyPr>
          <a:lstStyle/>
          <a:p>
            <a:endParaRPr lang="nl-NL"/>
          </a:p>
        </p:txBody>
      </p:sp>
    </p:spTree>
    <p:extLst>
      <p:ext uri="{BB962C8B-B14F-4D97-AF65-F5344CB8AC3E}">
        <p14:creationId xmlns:p14="http://schemas.microsoft.com/office/powerpoint/2010/main" val="31227890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17575" y="744538"/>
            <a:ext cx="4962525" cy="3722687"/>
          </a:xfrm>
        </p:spPr>
      </p:sp>
      <p:sp>
        <p:nvSpPr>
          <p:cNvPr id="3" name="Tijdelijke aanduiding voor notities 2"/>
          <p:cNvSpPr>
            <a:spLocks noGrp="1"/>
          </p:cNvSpPr>
          <p:nvPr>
            <p:ph type="body" idx="1"/>
          </p:nvPr>
        </p:nvSpPr>
        <p:spPr/>
        <p:txBody>
          <a:bodyPr>
            <a:normAutofit/>
          </a:bodyPr>
          <a:lstStyle/>
          <a:p>
            <a:endParaRPr lang="nl-NL"/>
          </a:p>
        </p:txBody>
      </p:sp>
    </p:spTree>
    <p:extLst>
      <p:ext uri="{BB962C8B-B14F-4D97-AF65-F5344CB8AC3E}">
        <p14:creationId xmlns:p14="http://schemas.microsoft.com/office/powerpoint/2010/main" val="7296047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17575" y="744538"/>
            <a:ext cx="4962525" cy="3722687"/>
          </a:xfrm>
        </p:spPr>
      </p:sp>
      <p:sp>
        <p:nvSpPr>
          <p:cNvPr id="3" name="Tijdelijke aanduiding voor notities 2"/>
          <p:cNvSpPr>
            <a:spLocks noGrp="1"/>
          </p:cNvSpPr>
          <p:nvPr>
            <p:ph type="body" idx="1"/>
          </p:nvPr>
        </p:nvSpPr>
        <p:spPr/>
        <p:txBody>
          <a:bodyPr>
            <a:normAutofit/>
          </a:bodyPr>
          <a:lstStyle/>
          <a:p>
            <a:endParaRPr lang="nl-NL"/>
          </a:p>
        </p:txBody>
      </p:sp>
    </p:spTree>
    <p:extLst>
      <p:ext uri="{BB962C8B-B14F-4D97-AF65-F5344CB8AC3E}">
        <p14:creationId xmlns:p14="http://schemas.microsoft.com/office/powerpoint/2010/main" val="51232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smtClean="0"/>
              <a:t>Klik om de stijl te bewerken</a:t>
            </a:r>
            <a:endParaRPr lang="nl-NL" dirty="0"/>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 2014 Kees Benschop              en Academic Service, Den Haag</a:t>
            </a:r>
            <a:endParaRPr lang="nl-NL" dirty="0"/>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Basisboek marketing – Hoofdstuk 9</a:t>
            </a:r>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BE7E552B-4B37-4153-B089-8723AE2FB581}" type="slidenum">
              <a:rPr lang="nl-NL" smtClean="0"/>
              <a:pPr>
                <a:defRPr/>
              </a:pPr>
              <a:t>‹nr.›</a:t>
            </a:fld>
            <a:endParaRPr lang="nl-NL"/>
          </a:p>
        </p:txBody>
      </p:sp>
      <p:cxnSp>
        <p:nvCxnSpPr>
          <p:cNvPr id="7" name="Rechte verbindingslijn 6"/>
          <p:cNvCxnSpPr/>
          <p:nvPr userDrawn="1"/>
        </p:nvCxnSpPr>
        <p:spPr>
          <a:xfrm>
            <a:off x="2411760" y="3789040"/>
            <a:ext cx="4320480" cy="0"/>
          </a:xfrm>
          <a:prstGeom prst="line">
            <a:avLst/>
          </a:prstGeom>
          <a:ln w="15875">
            <a:solidFill>
              <a:srgbClr val="2D2D8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8954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 2014 Kees Benschop              en Academic Service, Den Haag</a:t>
            </a:r>
            <a:endParaRPr lang="nl-NL" dirty="0"/>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Basisboek marketing – Hoofdstuk 9</a:t>
            </a:r>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80D0C225-3B97-4105-9D16-7104F999D274}" type="slidenum">
              <a:rPr lang="nl-NL" smtClean="0"/>
              <a:pPr>
                <a:defRPr/>
              </a:pPr>
              <a:t>‹nr.›</a:t>
            </a:fld>
            <a:endParaRPr lang="nl-NL"/>
          </a:p>
        </p:txBody>
      </p:sp>
    </p:spTree>
    <p:extLst>
      <p:ext uri="{BB962C8B-B14F-4D97-AF65-F5344CB8AC3E}">
        <p14:creationId xmlns:p14="http://schemas.microsoft.com/office/powerpoint/2010/main" val="2809862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l">
              <a:defRPr sz="2800" b="1">
                <a:latin typeface="Arial" pitchFamily="34" charset="0"/>
                <a:cs typeface="Arial" pitchFamily="34" charset="0"/>
              </a:defRPr>
            </a:lvl1pPr>
          </a:lstStyle>
          <a:p>
            <a:r>
              <a:rPr lang="nl-NL" smtClean="0"/>
              <a:t>Klik om de stijl te bewerken</a:t>
            </a:r>
            <a:endParaRPr lang="nl-NL" dirty="0"/>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 2014 Kees Benschop              en Academic Service, Den Haag</a:t>
            </a:r>
            <a:endParaRPr lang="nl-NL" dirty="0"/>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Basisboek marketing – Hoofdstuk 9</a:t>
            </a:r>
            <a:endParaRPr lang="nl-NL" dirty="0"/>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4AC18EC5-4E16-46F6-836F-69032CA10C9A}" type="slidenum">
              <a:rPr lang="nl-NL" smtClean="0"/>
              <a:pPr>
                <a:defRPr/>
              </a:pPr>
              <a:t>‹nr.›</a:t>
            </a:fld>
            <a:endParaRPr lang="nl-NL"/>
          </a:p>
        </p:txBody>
      </p:sp>
    </p:spTree>
    <p:extLst>
      <p:ext uri="{BB962C8B-B14F-4D97-AF65-F5344CB8AC3E}">
        <p14:creationId xmlns:p14="http://schemas.microsoft.com/office/powerpoint/2010/main" val="1677064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smtClean="0"/>
              <a:t>Klik om de stijl te bewerken</a:t>
            </a:r>
            <a:endParaRPr lang="nl-NL" dirty="0"/>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 2014 Kees Benschop              en Academic Service, Den Haag</a:t>
            </a:r>
            <a:endParaRPr lang="nl-NL" dirty="0"/>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Basisboek marketing – Hoofdstuk 9</a:t>
            </a:r>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29AF6833-170C-4A15-AC0A-956D3658328C}" type="slidenum">
              <a:rPr lang="nl-NL" smtClean="0"/>
              <a:pPr>
                <a:defRPr/>
              </a:pPr>
              <a:t>‹nr.›</a:t>
            </a:fld>
            <a:endParaRPr lang="nl-NL" dirty="0"/>
          </a:p>
        </p:txBody>
      </p:sp>
    </p:spTree>
    <p:extLst>
      <p:ext uri="{BB962C8B-B14F-4D97-AF65-F5344CB8AC3E}">
        <p14:creationId xmlns:p14="http://schemas.microsoft.com/office/powerpoint/2010/main" val="26125383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smtClean="0"/>
              <a:t>Klik om de stijl te bewerken</a:t>
            </a:r>
            <a:endParaRPr lang="nl-NL" dirty="0"/>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 2014 Kees Benschop              en Academic Service, Den Haag</a:t>
            </a:r>
            <a:endParaRPr lang="nl-NL" dirty="0"/>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Basisboek marketing – Hoofdstuk 9</a:t>
            </a:r>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502617E2-A712-4890-848E-3EE43440EA4C}" type="slidenum">
              <a:rPr lang="nl-NL" smtClean="0"/>
              <a:pPr>
                <a:defRPr/>
              </a:pPr>
              <a:t>‹nr.›</a:t>
            </a:fld>
            <a:endParaRPr lang="nl-NL"/>
          </a:p>
        </p:txBody>
      </p:sp>
    </p:spTree>
    <p:extLst>
      <p:ext uri="{BB962C8B-B14F-4D97-AF65-F5344CB8AC3E}">
        <p14:creationId xmlns:p14="http://schemas.microsoft.com/office/powerpoint/2010/main" val="19612330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dirty="0"/>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 2014 Kees Benschop              en Academic Service, Den Haag</a:t>
            </a:r>
            <a:endParaRPr lang="nl-NL" dirty="0"/>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Basisboek marketing – Hoofdstuk 9</a:t>
            </a:r>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6F591661-9729-4C69-B7C7-0F1E2DF9C8AB}" type="slidenum">
              <a:rPr lang="nl-NL" smtClean="0"/>
              <a:pPr>
                <a:defRPr/>
              </a:pPr>
              <a:t>‹nr.›</a:t>
            </a:fld>
            <a:endParaRPr lang="nl-NL"/>
          </a:p>
        </p:txBody>
      </p:sp>
    </p:spTree>
    <p:extLst>
      <p:ext uri="{BB962C8B-B14F-4D97-AF65-F5344CB8AC3E}">
        <p14:creationId xmlns:p14="http://schemas.microsoft.com/office/powerpoint/2010/main" val="262782624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 2014 Kees Benschop              en Academic Service, Den Haag</a:t>
            </a:r>
            <a:endParaRPr lang="nl-NL" dirty="0"/>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Basisboek marketing – Hoofdstuk 9</a:t>
            </a:r>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2C3F5B33-7CB7-4949-9C81-0D8A6DB546BC}" type="slidenum">
              <a:rPr lang="nl-NL" smtClean="0"/>
              <a:pPr>
                <a:defRPr/>
              </a:pPr>
              <a:t>‹nr.›</a:t>
            </a:fld>
            <a:endParaRPr lang="nl-NL"/>
          </a:p>
        </p:txBody>
      </p:sp>
    </p:spTree>
    <p:extLst>
      <p:ext uri="{BB962C8B-B14F-4D97-AF65-F5344CB8AC3E}">
        <p14:creationId xmlns:p14="http://schemas.microsoft.com/office/powerpoint/2010/main" val="1510646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 2014 Kees Benschop              en Academic Service, Den Haag</a:t>
            </a:r>
            <a:endParaRPr lang="nl-NL" dirty="0"/>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Basisboek marketing – Hoofdstuk 9</a:t>
            </a:r>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ABF8A1B3-8EB3-48EF-B8D7-1FF6C0468ADC}" type="slidenum">
              <a:rPr lang="nl-NL" smtClean="0"/>
              <a:pPr>
                <a:defRPr/>
              </a:pPr>
              <a:t>‹nr.›</a:t>
            </a:fld>
            <a:endParaRPr lang="nl-NL"/>
          </a:p>
        </p:txBody>
      </p:sp>
    </p:spTree>
    <p:extLst>
      <p:ext uri="{BB962C8B-B14F-4D97-AF65-F5344CB8AC3E}">
        <p14:creationId xmlns:p14="http://schemas.microsoft.com/office/powerpoint/2010/main" val="3506625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 2014 Kees Benschop              en Academic Service, Den Haag</a:t>
            </a:r>
            <a:endParaRPr lang="nl-NL" dirty="0"/>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Basisboek marketing – Hoofdstuk 9</a:t>
            </a:r>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886B0A2F-CE23-4ECE-908C-EAC26C0B2A5C}" type="slidenum">
              <a:rPr lang="nl-NL" smtClean="0"/>
              <a:pPr>
                <a:defRPr/>
              </a:pPr>
              <a:t>‹nr.›</a:t>
            </a:fld>
            <a:endParaRPr lang="nl-NL"/>
          </a:p>
        </p:txBody>
      </p:sp>
    </p:spTree>
    <p:extLst>
      <p:ext uri="{BB962C8B-B14F-4D97-AF65-F5344CB8AC3E}">
        <p14:creationId xmlns:p14="http://schemas.microsoft.com/office/powerpoint/2010/main" val="1242486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 2014 Kees Benschop              en Academic Service, Den Haag</a:t>
            </a:r>
            <a:endParaRPr lang="nl-NL" dirty="0"/>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Basisboek marketing – Hoofdstuk 9</a:t>
            </a:r>
            <a:endParaRPr lang="nl-NL" dirty="0"/>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66A3C024-E932-46E8-951F-2023CBD8A82C}" type="slidenum">
              <a:rPr lang="nl-NL" smtClean="0"/>
              <a:pPr>
                <a:defRPr/>
              </a:pPr>
              <a:t>‹nr.›</a:t>
            </a:fld>
            <a:endParaRPr lang="nl-NL" dirty="0"/>
          </a:p>
        </p:txBody>
      </p:sp>
    </p:spTree>
    <p:extLst>
      <p:ext uri="{BB962C8B-B14F-4D97-AF65-F5344CB8AC3E}">
        <p14:creationId xmlns:p14="http://schemas.microsoft.com/office/powerpoint/2010/main" val="1402752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nl-NL" smtClean="0"/>
              <a:t>© 2014 Kees Benschop              en Academic Service, Den Haag</a:t>
            </a:r>
            <a:endParaRPr lang="nl-NL" dirty="0"/>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nl-NL" smtClean="0"/>
              <a:t>Basisboek marketing – Hoofdstuk 9</a:t>
            </a:r>
            <a:endParaRPr lang="nl-NL" dirty="0"/>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44AD89F-8888-4A7E-8D0F-4A7B109DFAB6}" type="slidenum">
              <a:rPr lang="nl-NL" smtClean="0"/>
              <a:pPr>
                <a:defRPr/>
              </a:pPr>
              <a:t>‹nr.›</a:t>
            </a:fld>
            <a:endParaRPr lang="nl-NL"/>
          </a:p>
        </p:txBody>
      </p:sp>
      <p:pic>
        <p:nvPicPr>
          <p:cNvPr id="7"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11956964"/>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youtube.com/watch?v=pB9PDWLppY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kstvak 3"/>
          <p:cNvSpPr txBox="1"/>
          <p:nvPr/>
        </p:nvSpPr>
        <p:spPr>
          <a:xfrm>
            <a:off x="2338958" y="1628800"/>
            <a:ext cx="4464496" cy="1828193"/>
          </a:xfrm>
          <a:prstGeom prst="rect">
            <a:avLst/>
          </a:prstGeom>
          <a:noFill/>
        </p:spPr>
        <p:txBody>
          <a:bodyPr wrap="square" rtlCol="0">
            <a:spAutoFit/>
          </a:bodyPr>
          <a:lstStyle/>
          <a:p>
            <a:pPr algn="ctr"/>
            <a:r>
              <a:rPr lang="nl-NL" sz="3600" dirty="0" smtClean="0">
                <a:latin typeface="Arial" pitchFamily="34" charset="0"/>
                <a:cs typeface="Arial" pitchFamily="34" charset="0"/>
              </a:rPr>
              <a:t>Basisboek Marketing</a:t>
            </a:r>
          </a:p>
          <a:p>
            <a:pPr algn="ctr"/>
            <a:endParaRPr lang="nl-NL" sz="2800" dirty="0" smtClean="0">
              <a:solidFill>
                <a:srgbClr val="002060"/>
              </a:solidFill>
              <a:latin typeface="Arial" pitchFamily="34" charset="0"/>
              <a:cs typeface="Arial" pitchFamily="34" charset="0"/>
            </a:endParaRPr>
          </a:p>
          <a:p>
            <a:pPr algn="ctr"/>
            <a:r>
              <a:rPr lang="nl-NL" sz="2800" dirty="0" smtClean="0">
                <a:solidFill>
                  <a:srgbClr val="002060"/>
                </a:solidFill>
                <a:latin typeface="Arial" pitchFamily="34" charset="0"/>
                <a:cs typeface="Arial" pitchFamily="34" charset="0"/>
              </a:rPr>
              <a:t>Hoofdstuk 9</a:t>
            </a:r>
          </a:p>
          <a:p>
            <a:pPr algn="ctr"/>
            <a:r>
              <a:rPr lang="nl-NL" sz="2800" dirty="0" smtClean="0">
                <a:solidFill>
                  <a:srgbClr val="002060"/>
                </a:solidFill>
                <a:latin typeface="Arial" pitchFamily="34" charset="0"/>
                <a:cs typeface="Arial" pitchFamily="34" charset="0"/>
              </a:rPr>
              <a:t>Prijs</a:t>
            </a:r>
            <a:endParaRPr lang="nl-NL" sz="2800"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39596287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Voorbeelden</a:t>
            </a:r>
            <a:endParaRPr lang="nl-NL" dirty="0"/>
          </a:p>
        </p:txBody>
      </p:sp>
      <p:sp>
        <p:nvSpPr>
          <p:cNvPr id="3" name="Tijdelijke aanduiding voor inhoud 2"/>
          <p:cNvSpPr>
            <a:spLocks noGrp="1"/>
          </p:cNvSpPr>
          <p:nvPr>
            <p:ph idx="1"/>
          </p:nvPr>
        </p:nvSpPr>
        <p:spPr/>
        <p:txBody>
          <a:bodyPr/>
          <a:lstStyle/>
          <a:p>
            <a:pPr marL="269875" lvl="1" indent="0">
              <a:buNone/>
            </a:pPr>
            <a:r>
              <a:rPr lang="nl-NL" dirty="0" smtClean="0"/>
              <a:t>  Complementaire goederen:</a:t>
            </a:r>
          </a:p>
          <a:p>
            <a:pPr lvl="2"/>
            <a:r>
              <a:rPr lang="nl-NL" dirty="0" smtClean="0"/>
              <a:t>Shoarma en pitabroodjes</a:t>
            </a:r>
          </a:p>
          <a:p>
            <a:pPr lvl="2"/>
            <a:r>
              <a:rPr lang="nl-NL" dirty="0" smtClean="0"/>
              <a:t>Aardbeien en slagroom</a:t>
            </a:r>
          </a:p>
          <a:p>
            <a:pPr marL="541338" lvl="2" indent="0">
              <a:buNone/>
            </a:pPr>
            <a:endParaRPr lang="nl-NL" dirty="0" smtClean="0"/>
          </a:p>
          <a:p>
            <a:pPr marL="541338" lvl="2" indent="0">
              <a:buNone/>
            </a:pPr>
            <a:r>
              <a:rPr lang="nl-NL" dirty="0" smtClean="0"/>
              <a:t>Substitutie goederen:</a:t>
            </a:r>
          </a:p>
          <a:p>
            <a:pPr lvl="2">
              <a:buFont typeface="Arial" panose="020B0604020202020204" pitchFamily="34" charset="0"/>
              <a:buChar char="•"/>
            </a:pPr>
            <a:r>
              <a:rPr lang="nl-NL" dirty="0" smtClean="0"/>
              <a:t>Sigaretten en shag</a:t>
            </a:r>
          </a:p>
          <a:p>
            <a:pPr lvl="2">
              <a:buFont typeface="Arial" panose="020B0604020202020204" pitchFamily="34" charset="0"/>
              <a:buChar char="•"/>
            </a:pPr>
            <a:r>
              <a:rPr lang="nl-NL" dirty="0" smtClean="0"/>
              <a:t>Brood en beschuit</a:t>
            </a:r>
          </a:p>
        </p:txBody>
      </p:sp>
    </p:spTree>
    <p:extLst>
      <p:ext uri="{BB962C8B-B14F-4D97-AF65-F5344CB8AC3E}">
        <p14:creationId xmlns:p14="http://schemas.microsoft.com/office/powerpoint/2010/main" val="2117922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anim calcmode="lin" valueType="num">
                                      <p:cBhvr>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1000"/>
                                        <p:tgtEl>
                                          <p:spTgt spid="3">
                                            <p:txEl>
                                              <p:pRg st="5" end="5"/>
                                            </p:txEl>
                                          </p:spTgt>
                                        </p:tgtEl>
                                      </p:cBhvr>
                                    </p:animEffect>
                                    <p:anim calcmode="lin" valueType="num">
                                      <p:cBhvr>
                                        <p:cTn id="3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oefenopgave</a:t>
            </a:r>
            <a:endParaRPr lang="nl-NL" dirty="0"/>
          </a:p>
        </p:txBody>
      </p:sp>
      <p:sp>
        <p:nvSpPr>
          <p:cNvPr id="3" name="Tijdelijke aanduiding voor inhoud 2"/>
          <p:cNvSpPr>
            <a:spLocks noGrp="1"/>
          </p:cNvSpPr>
          <p:nvPr>
            <p:ph idx="1"/>
          </p:nvPr>
        </p:nvSpPr>
        <p:spPr/>
        <p:txBody>
          <a:bodyPr>
            <a:normAutofit fontScale="85000" lnSpcReduction="10000"/>
          </a:bodyPr>
          <a:lstStyle/>
          <a:p>
            <a:r>
              <a:rPr lang="nl-NL" dirty="0"/>
              <a:t>Door een accijnsverhoging stijgt de prijs van een pakje sigaretten van € 2,05 naar € 2,12. De prijs van shag blijft gelijk. De verkoop van shag neemt hierdoor in een bepaalde winkel toe met 40 pakjes tot 840 pakjes per week. De vraag naar sigaretten neemt in dezelfde winkel met 2% af</a:t>
            </a:r>
            <a:r>
              <a:rPr lang="nl-NL" dirty="0" smtClean="0"/>
              <a:t>.</a:t>
            </a:r>
          </a:p>
          <a:p>
            <a:r>
              <a:rPr lang="nl-NL" b="1" dirty="0" smtClean="0"/>
              <a:t>1</a:t>
            </a:r>
            <a:r>
              <a:rPr lang="nl-NL" dirty="0"/>
              <a:t>  Bereken de prijselasticiteit van de vraag naar sigaretten in deze winkel</a:t>
            </a:r>
            <a:r>
              <a:rPr lang="nl-NL" dirty="0" smtClean="0"/>
              <a:t>.</a:t>
            </a:r>
          </a:p>
          <a:p>
            <a:r>
              <a:rPr lang="nl-NL" b="1" dirty="0" smtClean="0"/>
              <a:t>2</a:t>
            </a:r>
            <a:r>
              <a:rPr lang="nl-NL" dirty="0"/>
              <a:t>  Is er sprake van een </a:t>
            </a:r>
            <a:r>
              <a:rPr lang="nl-NL" dirty="0" err="1"/>
              <a:t>inelastische</a:t>
            </a:r>
            <a:r>
              <a:rPr lang="nl-NL" dirty="0"/>
              <a:t>- of van een elastische vraag? Verklaar je antwoord met behulp van de berekende waarde van de elasticiteit.</a:t>
            </a:r>
            <a:br>
              <a:rPr lang="nl-NL" dirty="0"/>
            </a:br>
            <a:endParaRPr lang="nl-NL" dirty="0"/>
          </a:p>
        </p:txBody>
      </p:sp>
    </p:spTree>
    <p:extLst>
      <p:ext uri="{BB962C8B-B14F-4D97-AF65-F5344CB8AC3E}">
        <p14:creationId xmlns:p14="http://schemas.microsoft.com/office/powerpoint/2010/main" val="421794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oefenopgave</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b="1" dirty="0"/>
              <a:t>3</a:t>
            </a:r>
            <a:r>
              <a:rPr lang="nl-NL" dirty="0"/>
              <a:t>  Moet de winkelier op basis van de prijselasticiteit rekening houden met een omzetstijging of een omzetdaling door de accijnsverhoging.</a:t>
            </a:r>
          </a:p>
          <a:p>
            <a:r>
              <a:rPr lang="nl-NL" b="1" dirty="0"/>
              <a:t>4 </a:t>
            </a:r>
            <a:r>
              <a:rPr lang="nl-NL" dirty="0"/>
              <a:t> Bereken de kruiselingse elasticiteit van de vraag naar shag ten gevolge van een prijsverandering van sigaretten</a:t>
            </a:r>
            <a:r>
              <a:rPr lang="nl-NL" dirty="0" smtClean="0"/>
              <a:t>.</a:t>
            </a:r>
          </a:p>
          <a:p>
            <a:r>
              <a:rPr lang="nl-NL" b="1" dirty="0" smtClean="0"/>
              <a:t>5</a:t>
            </a:r>
            <a:r>
              <a:rPr lang="nl-NL" b="1" dirty="0"/>
              <a:t> </a:t>
            </a:r>
            <a:r>
              <a:rPr lang="nl-NL" dirty="0"/>
              <a:t> Gaat het hier om substitutiegoederen of om complementaire goederen. Verklaar je antwoord met behulp van de waarde van de - bij vraag 4 berekende - elasticiteit.</a:t>
            </a:r>
          </a:p>
          <a:p>
            <a:endParaRPr lang="nl-NL" dirty="0"/>
          </a:p>
        </p:txBody>
      </p:sp>
    </p:spTree>
    <p:extLst>
      <p:ext uri="{BB962C8B-B14F-4D97-AF65-F5344CB8AC3E}">
        <p14:creationId xmlns:p14="http://schemas.microsoft.com/office/powerpoint/2010/main" val="2462728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Antwoorden oefenopgave</a:t>
            </a:r>
            <a:endParaRPr lang="nl-NL" dirty="0"/>
          </a:p>
        </p:txBody>
      </p:sp>
      <p:pic>
        <p:nvPicPr>
          <p:cNvPr id="13" name="Tijdelijke aanduiding voor inhoud 12"/>
          <p:cNvPicPr>
            <a:picLocks noGrp="1" noChangeAspect="1"/>
          </p:cNvPicPr>
          <p:nvPr>
            <p:ph idx="1"/>
          </p:nvPr>
        </p:nvPicPr>
        <p:blipFill>
          <a:blip r:embed="rId2"/>
          <a:stretch>
            <a:fillRect/>
          </a:stretch>
        </p:blipFill>
        <p:spPr>
          <a:xfrm>
            <a:off x="827584" y="1700808"/>
            <a:ext cx="7632848" cy="4176464"/>
          </a:xfrm>
          <a:prstGeom prst="rect">
            <a:avLst/>
          </a:prstGeom>
        </p:spPr>
      </p:pic>
    </p:spTree>
    <p:extLst>
      <p:ext uri="{BB962C8B-B14F-4D97-AF65-F5344CB8AC3E}">
        <p14:creationId xmlns:p14="http://schemas.microsoft.com/office/powerpoint/2010/main" val="18148320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Antwoorden oefenopgave</a:t>
            </a:r>
            <a:endParaRPr lang="nl-NL" dirty="0"/>
          </a:p>
        </p:txBody>
      </p:sp>
      <p:sp>
        <p:nvSpPr>
          <p:cNvPr id="3" name="Tijdelijke aanduiding voor inhoud 2"/>
          <p:cNvSpPr>
            <a:spLocks noGrp="1"/>
          </p:cNvSpPr>
          <p:nvPr>
            <p:ph idx="1"/>
          </p:nvPr>
        </p:nvSpPr>
        <p:spPr/>
        <p:txBody>
          <a:bodyPr>
            <a:normAutofit lnSpcReduction="10000"/>
          </a:bodyPr>
          <a:lstStyle/>
          <a:p>
            <a:r>
              <a:rPr lang="nl-NL" b="1" dirty="0"/>
              <a:t>vraag 2</a:t>
            </a:r>
            <a:br>
              <a:rPr lang="nl-NL" b="1" dirty="0"/>
            </a:br>
            <a:r>
              <a:rPr lang="nl-NL" dirty="0"/>
              <a:t>Het gaat om een relatief </a:t>
            </a:r>
            <a:r>
              <a:rPr lang="nl-NL" dirty="0" err="1"/>
              <a:t>inelastische</a:t>
            </a:r>
            <a:r>
              <a:rPr lang="nl-NL" dirty="0"/>
              <a:t> vraag: de waarde ligt tussen -1 en 0. </a:t>
            </a:r>
            <a:br>
              <a:rPr lang="nl-NL" dirty="0"/>
            </a:br>
            <a:r>
              <a:rPr lang="nl-NL" dirty="0"/>
              <a:t>(de procentuele verandering van de vraag is kleiner dan de procentuele verandering van de prijs)</a:t>
            </a:r>
          </a:p>
          <a:p>
            <a:r>
              <a:rPr lang="nl-NL" b="1" dirty="0"/>
              <a:t>vraag 3</a:t>
            </a:r>
            <a:br>
              <a:rPr lang="nl-NL" b="1" dirty="0"/>
            </a:br>
            <a:r>
              <a:rPr lang="nl-NL" dirty="0"/>
              <a:t>Omdat de procentuele daling van de vraag kleiner is dan de procentuele stijging van de prijs, zal de omzet stijgen. (positieve effect is groter dan negatieve effect)</a:t>
            </a:r>
          </a:p>
          <a:p>
            <a:endParaRPr lang="nl-NL" dirty="0"/>
          </a:p>
        </p:txBody>
      </p:sp>
    </p:spTree>
    <p:extLst>
      <p:ext uri="{BB962C8B-B14F-4D97-AF65-F5344CB8AC3E}">
        <p14:creationId xmlns:p14="http://schemas.microsoft.com/office/powerpoint/2010/main" val="42001815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88640"/>
            <a:ext cx="8229600" cy="1143000"/>
          </a:xfrm>
        </p:spPr>
        <p:txBody>
          <a:bodyPr/>
          <a:lstStyle/>
          <a:p>
            <a:r>
              <a:rPr lang="nl-NL" dirty="0" smtClean="0"/>
              <a:t>Antwoorden oefenopgave</a:t>
            </a:r>
            <a:endParaRPr lang="nl-NL" dirty="0"/>
          </a:p>
        </p:txBody>
      </p:sp>
      <p:pic>
        <p:nvPicPr>
          <p:cNvPr id="10" name="Tijdelijke aanduiding voor inhoud 9"/>
          <p:cNvPicPr>
            <a:picLocks noGrp="1" noChangeAspect="1"/>
          </p:cNvPicPr>
          <p:nvPr>
            <p:ph idx="1"/>
          </p:nvPr>
        </p:nvPicPr>
        <p:blipFill>
          <a:blip r:embed="rId2"/>
          <a:stretch>
            <a:fillRect/>
          </a:stretch>
        </p:blipFill>
        <p:spPr>
          <a:xfrm>
            <a:off x="323528" y="1700808"/>
            <a:ext cx="7416824" cy="4104456"/>
          </a:xfrm>
          <a:prstGeom prst="rect">
            <a:avLst/>
          </a:prstGeom>
        </p:spPr>
      </p:pic>
    </p:spTree>
    <p:extLst>
      <p:ext uri="{BB962C8B-B14F-4D97-AF65-F5344CB8AC3E}">
        <p14:creationId xmlns:p14="http://schemas.microsoft.com/office/powerpoint/2010/main" val="118892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Antwoorden oefenopgave</a:t>
            </a:r>
            <a:endParaRPr lang="nl-NL" dirty="0"/>
          </a:p>
        </p:txBody>
      </p:sp>
      <p:sp>
        <p:nvSpPr>
          <p:cNvPr id="3" name="Tijdelijke aanduiding voor inhoud 2"/>
          <p:cNvSpPr>
            <a:spLocks noGrp="1"/>
          </p:cNvSpPr>
          <p:nvPr>
            <p:ph idx="1"/>
          </p:nvPr>
        </p:nvSpPr>
        <p:spPr/>
        <p:txBody>
          <a:bodyPr/>
          <a:lstStyle/>
          <a:p>
            <a:r>
              <a:rPr lang="nl-NL" b="1" dirty="0"/>
              <a:t>vraag 5</a:t>
            </a:r>
            <a:br>
              <a:rPr lang="nl-NL" b="1" dirty="0"/>
            </a:br>
            <a:r>
              <a:rPr lang="nl-NL" dirty="0"/>
              <a:t>De kruiselingse elasticiteit is </a:t>
            </a:r>
            <a:r>
              <a:rPr lang="nl-NL" u="sng" dirty="0"/>
              <a:t>positief</a:t>
            </a:r>
            <a:r>
              <a:rPr lang="nl-NL" dirty="0"/>
              <a:t>: het gaat dus om substitutiegoederen.</a:t>
            </a:r>
          </a:p>
          <a:p>
            <a:endParaRPr lang="nl-NL" dirty="0"/>
          </a:p>
        </p:txBody>
      </p:sp>
    </p:spTree>
    <p:extLst>
      <p:ext uri="{BB962C8B-B14F-4D97-AF65-F5344CB8AC3E}">
        <p14:creationId xmlns:p14="http://schemas.microsoft.com/office/powerpoint/2010/main" val="37547630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smtClean="0">
                <a:hlinkClick r:id="rId2"/>
              </a:rPr>
              <a:t>https://www.youtube.com/watch?v=pB9PDWLppYg</a:t>
            </a:r>
            <a:endParaRPr lang="nl-NL" smtClean="0"/>
          </a:p>
          <a:p>
            <a:endParaRPr lang="nl-NL"/>
          </a:p>
        </p:txBody>
      </p:sp>
    </p:spTree>
    <p:extLst>
      <p:ext uri="{BB962C8B-B14F-4D97-AF65-F5344CB8AC3E}">
        <p14:creationId xmlns:p14="http://schemas.microsoft.com/office/powerpoint/2010/main" val="3328015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Prijsmix</a:t>
            </a:r>
            <a:endParaRPr lang="nl-NL" dirty="0"/>
          </a:p>
        </p:txBody>
      </p:sp>
      <p:sp>
        <p:nvSpPr>
          <p:cNvPr id="3" name="Tijdelijke aanduiding voor inhoud 2"/>
          <p:cNvSpPr>
            <a:spLocks noGrp="1"/>
          </p:cNvSpPr>
          <p:nvPr>
            <p:ph idx="1"/>
          </p:nvPr>
        </p:nvSpPr>
        <p:spPr/>
        <p:txBody>
          <a:bodyPr>
            <a:normAutofit fontScale="92500"/>
          </a:bodyPr>
          <a:lstStyle/>
          <a:p>
            <a:r>
              <a:rPr lang="nl-NL" dirty="0" smtClean="0"/>
              <a:t>Prijs is variabel</a:t>
            </a:r>
          </a:p>
          <a:p>
            <a:r>
              <a:rPr lang="nl-NL" dirty="0" smtClean="0"/>
              <a:t>Prijs hangt samen met de andere P’s</a:t>
            </a:r>
          </a:p>
          <a:p>
            <a:r>
              <a:rPr lang="nl-NL" dirty="0" smtClean="0"/>
              <a:t>Welke omstandigheden bepalen je prijs?</a:t>
            </a:r>
          </a:p>
          <a:p>
            <a:pPr marL="0" indent="0">
              <a:buNone/>
            </a:pPr>
            <a:r>
              <a:rPr lang="nl-NL" dirty="0" smtClean="0"/>
              <a:t>		- marktomstandigheden</a:t>
            </a:r>
          </a:p>
          <a:p>
            <a:pPr marL="0" indent="0">
              <a:buNone/>
            </a:pPr>
            <a:r>
              <a:rPr lang="nl-NL" dirty="0"/>
              <a:t>	</a:t>
            </a:r>
            <a:r>
              <a:rPr lang="nl-NL" dirty="0" smtClean="0"/>
              <a:t>	- het product</a:t>
            </a:r>
          </a:p>
          <a:p>
            <a:pPr marL="0" indent="0">
              <a:buNone/>
            </a:pPr>
            <a:r>
              <a:rPr lang="nl-NL" dirty="0"/>
              <a:t>	</a:t>
            </a:r>
            <a:r>
              <a:rPr lang="nl-NL" dirty="0" smtClean="0"/>
              <a:t>	- je assortiment</a:t>
            </a:r>
          </a:p>
          <a:p>
            <a:pPr marL="0" indent="0">
              <a:buNone/>
            </a:pPr>
            <a:r>
              <a:rPr lang="nl-NL" dirty="0"/>
              <a:t>	</a:t>
            </a:r>
            <a:r>
              <a:rPr lang="nl-NL" dirty="0" smtClean="0"/>
              <a:t>	- koopkracht van de klanten</a:t>
            </a:r>
          </a:p>
          <a:p>
            <a:pPr marL="0" indent="0">
              <a:buNone/>
            </a:pPr>
            <a:r>
              <a:rPr lang="nl-NL" dirty="0"/>
              <a:t>	</a:t>
            </a:r>
            <a:r>
              <a:rPr lang="nl-NL" dirty="0" smtClean="0"/>
              <a:t>	- gedrag van de concurrenten</a:t>
            </a:r>
          </a:p>
          <a:p>
            <a:pPr marL="0" indent="0">
              <a:buNone/>
            </a:pPr>
            <a:r>
              <a:rPr lang="nl-NL" dirty="0"/>
              <a:t>	</a:t>
            </a:r>
            <a:r>
              <a:rPr lang="nl-NL" dirty="0" smtClean="0"/>
              <a:t>	- wetgeving</a:t>
            </a:r>
            <a:endParaRPr lang="nl-NL" dirty="0"/>
          </a:p>
        </p:txBody>
      </p:sp>
    </p:spTree>
    <p:extLst>
      <p:ext uri="{BB962C8B-B14F-4D97-AF65-F5344CB8AC3E}">
        <p14:creationId xmlns:p14="http://schemas.microsoft.com/office/powerpoint/2010/main" val="2317449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anim calcmode="lin" valueType="num">
                                      <p:cBhvr>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fade">
                                      <p:cBhvr>
                                        <p:cTn id="46" dur="1000"/>
                                        <p:tgtEl>
                                          <p:spTgt spid="3">
                                            <p:txEl>
                                              <p:pRg st="6" end="6"/>
                                            </p:txEl>
                                          </p:spTgt>
                                        </p:tgtEl>
                                      </p:cBhvr>
                                    </p:animEffect>
                                    <p:anim calcmode="lin" valueType="num">
                                      <p:cBhvr>
                                        <p:cTn id="4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Effect transition="in" filter="fade">
                                      <p:cBhvr>
                                        <p:cTn id="53" dur="1000"/>
                                        <p:tgtEl>
                                          <p:spTgt spid="3">
                                            <p:txEl>
                                              <p:pRg st="7" end="7"/>
                                            </p:txEl>
                                          </p:spTgt>
                                        </p:tgtEl>
                                      </p:cBhvr>
                                    </p:animEffect>
                                    <p:anim calcmode="lin" valueType="num">
                                      <p:cBhvr>
                                        <p:cTn id="5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nodeType="clickEffect">
                                  <p:stCondLst>
                                    <p:cond delay="0"/>
                                  </p:stCondLst>
                                  <p:childTnLst>
                                    <p:set>
                                      <p:cBhvr>
                                        <p:cTn id="59" dur="1" fill="hold">
                                          <p:stCondLst>
                                            <p:cond delay="0"/>
                                          </p:stCondLst>
                                        </p:cTn>
                                        <p:tgtEl>
                                          <p:spTgt spid="3">
                                            <p:txEl>
                                              <p:pRg st="8" end="8"/>
                                            </p:txEl>
                                          </p:spTgt>
                                        </p:tgtEl>
                                        <p:attrNameLst>
                                          <p:attrName>style.visibility</p:attrName>
                                        </p:attrNameLst>
                                      </p:cBhvr>
                                      <p:to>
                                        <p:strVal val="visible"/>
                                      </p:to>
                                    </p:set>
                                    <p:animEffect transition="in" filter="fade">
                                      <p:cBhvr>
                                        <p:cTn id="60" dur="1000"/>
                                        <p:tgtEl>
                                          <p:spTgt spid="3">
                                            <p:txEl>
                                              <p:pRg st="8" end="8"/>
                                            </p:txEl>
                                          </p:spTgt>
                                        </p:tgtEl>
                                      </p:cBhvr>
                                    </p:animEffect>
                                    <p:anim calcmode="lin" valueType="num">
                                      <p:cBhvr>
                                        <p:cTn id="6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a:normAutofit/>
          </a:bodyPr>
          <a:lstStyle/>
          <a:p>
            <a:r>
              <a:rPr lang="nl-NL" dirty="0" err="1" smtClean="0"/>
              <a:t>Prijsmix</a:t>
            </a:r>
            <a:endParaRPr lang="nl-NL" dirty="0"/>
          </a:p>
        </p:txBody>
      </p:sp>
      <p:sp>
        <p:nvSpPr>
          <p:cNvPr id="14" name="Tijdelijke aanduiding voor inhoud 13"/>
          <p:cNvSpPr>
            <a:spLocks noGrp="1"/>
          </p:cNvSpPr>
          <p:nvPr>
            <p:ph idx="1"/>
          </p:nvPr>
        </p:nvSpPr>
        <p:spPr/>
        <p:txBody>
          <a:bodyPr>
            <a:normAutofit/>
          </a:bodyPr>
          <a:lstStyle/>
          <a:p>
            <a:pPr marL="0" indent="0">
              <a:buNone/>
            </a:pPr>
            <a:endParaRPr lang="nl-NL" sz="2800" dirty="0"/>
          </a:p>
          <a:p>
            <a:pPr marL="0" indent="0">
              <a:buNone/>
            </a:pPr>
            <a:r>
              <a:rPr lang="nl-NL" sz="2800" dirty="0" smtClean="0"/>
              <a:t>Bestaat uit beslissingen over:</a:t>
            </a:r>
          </a:p>
          <a:p>
            <a:r>
              <a:rPr lang="nl-NL" sz="2800" dirty="0" smtClean="0"/>
              <a:t>prijs en vraag</a:t>
            </a:r>
          </a:p>
          <a:p>
            <a:r>
              <a:rPr lang="nl-NL" sz="2800" dirty="0" smtClean="0"/>
              <a:t>prijs en kosten</a:t>
            </a:r>
          </a:p>
          <a:p>
            <a:r>
              <a:rPr lang="nl-NL" sz="2800" dirty="0" smtClean="0"/>
              <a:t>prijs en concurrentie</a:t>
            </a:r>
          </a:p>
          <a:p>
            <a:pPr marL="0" indent="0">
              <a:buNone/>
            </a:pPr>
            <a:endParaRPr lang="nl-NL" sz="2800" dirty="0"/>
          </a:p>
          <a:p>
            <a:pPr marL="0" indent="0">
              <a:buNone/>
            </a:pPr>
            <a:r>
              <a:rPr lang="nl-NL" sz="2800" dirty="0" smtClean="0"/>
              <a:t>Hieruit volgt prijsdoelstelling</a:t>
            </a:r>
          </a:p>
          <a:p>
            <a:pPr marL="0" indent="0">
              <a:buNone/>
            </a:pPr>
            <a:r>
              <a:rPr lang="nl-NL" sz="2800" dirty="0" smtClean="0"/>
              <a:t>(b.v. meer marktaandeel, meer winst)</a:t>
            </a:r>
            <a:endParaRPr lang="nl-NL"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a:normAutofit/>
          </a:bodyPr>
          <a:lstStyle/>
          <a:p>
            <a:r>
              <a:rPr lang="nl-NL" dirty="0" smtClean="0"/>
              <a:t>Prijsbeleid</a:t>
            </a:r>
            <a:endParaRPr lang="nl-NL" dirty="0"/>
          </a:p>
        </p:txBody>
      </p:sp>
      <p:sp>
        <p:nvSpPr>
          <p:cNvPr id="14" name="Tijdelijke aanduiding voor inhoud 13"/>
          <p:cNvSpPr>
            <a:spLocks noGrp="1"/>
          </p:cNvSpPr>
          <p:nvPr>
            <p:ph idx="1"/>
          </p:nvPr>
        </p:nvSpPr>
        <p:spPr/>
        <p:txBody>
          <a:bodyPr>
            <a:normAutofit fontScale="92500" lnSpcReduction="10000"/>
          </a:bodyPr>
          <a:lstStyle/>
          <a:p>
            <a:pPr marL="0" indent="0">
              <a:buNone/>
            </a:pPr>
            <a:r>
              <a:rPr lang="nl-NL" dirty="0" smtClean="0"/>
              <a:t>de manier waarop de </a:t>
            </a:r>
            <a:r>
              <a:rPr lang="nl-NL" dirty="0" err="1" smtClean="0"/>
              <a:t>prijsmix</a:t>
            </a:r>
            <a:r>
              <a:rPr lang="nl-NL" dirty="0" smtClean="0"/>
              <a:t> is ingevuld</a:t>
            </a:r>
          </a:p>
          <a:p>
            <a:pPr marL="0" indent="0">
              <a:buNone/>
            </a:pPr>
            <a:endParaRPr lang="nl-NL" dirty="0"/>
          </a:p>
          <a:p>
            <a:pPr marL="0" indent="0">
              <a:buNone/>
            </a:pPr>
            <a:r>
              <a:rPr lang="nl-NL" dirty="0" smtClean="0"/>
              <a:t>Voorbeelden:</a:t>
            </a:r>
          </a:p>
          <a:p>
            <a:r>
              <a:rPr lang="nl-NL" dirty="0" smtClean="0"/>
              <a:t>prijsdifferentiatie</a:t>
            </a:r>
          </a:p>
          <a:p>
            <a:pPr marL="0" indent="0">
              <a:buNone/>
            </a:pPr>
            <a:r>
              <a:rPr lang="nl-NL" dirty="0" smtClean="0"/>
              <a:t>    verschillende varianten met eigen prijsklasse</a:t>
            </a:r>
          </a:p>
          <a:p>
            <a:r>
              <a:rPr lang="nl-NL" dirty="0" smtClean="0"/>
              <a:t>prijsdiscriminatie</a:t>
            </a:r>
          </a:p>
          <a:p>
            <a:pPr marL="0" indent="0">
              <a:buNone/>
            </a:pPr>
            <a:r>
              <a:rPr lang="nl-NL" dirty="0"/>
              <a:t> </a:t>
            </a:r>
            <a:r>
              <a:rPr lang="nl-NL" dirty="0" smtClean="0"/>
              <a:t>   groepen afnemers betalen verschillende prijs</a:t>
            </a:r>
          </a:p>
          <a:p>
            <a:r>
              <a:rPr lang="nl-NL" dirty="0" smtClean="0"/>
              <a:t>werken met kortingen, prijsacties</a:t>
            </a:r>
          </a:p>
          <a:p>
            <a:r>
              <a:rPr lang="nl-NL" dirty="0" smtClean="0"/>
              <a:t>psychologische prijzen</a:t>
            </a:r>
            <a:endParaRPr lang="nl-NL" dirty="0"/>
          </a:p>
        </p:txBody>
      </p:sp>
    </p:spTree>
    <p:extLst>
      <p:ext uri="{BB962C8B-B14F-4D97-AF65-F5344CB8AC3E}">
        <p14:creationId xmlns:p14="http://schemas.microsoft.com/office/powerpoint/2010/main" val="4047355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a:xfrm>
            <a:off x="1014900" y="260648"/>
            <a:ext cx="8229600" cy="1143000"/>
          </a:xfrm>
        </p:spPr>
        <p:txBody>
          <a:bodyPr>
            <a:normAutofit/>
          </a:bodyPr>
          <a:lstStyle/>
          <a:p>
            <a:r>
              <a:rPr lang="nl-NL" dirty="0" smtClean="0"/>
              <a:t>Prijselasticiteit van de vraag</a:t>
            </a:r>
            <a:endParaRPr lang="nl-NL" dirty="0"/>
          </a:p>
        </p:txBody>
      </p:sp>
      <p:sp>
        <p:nvSpPr>
          <p:cNvPr id="14" name="Tijdelijke aanduiding voor inhoud 13"/>
          <p:cNvSpPr>
            <a:spLocks noGrp="1"/>
          </p:cNvSpPr>
          <p:nvPr>
            <p:ph idx="1"/>
          </p:nvPr>
        </p:nvSpPr>
        <p:spPr>
          <a:xfrm>
            <a:off x="457200" y="1556792"/>
            <a:ext cx="8229600" cy="4525963"/>
          </a:xfrm>
        </p:spPr>
        <p:txBody>
          <a:bodyPr>
            <a:normAutofit/>
          </a:bodyPr>
          <a:lstStyle/>
          <a:p>
            <a:pPr marL="0" indent="0">
              <a:buNone/>
            </a:pPr>
            <a:endParaRPr lang="nl-NL" dirty="0"/>
          </a:p>
          <a:p>
            <a:pPr marL="0" indent="0">
              <a:buNone/>
            </a:pPr>
            <a:r>
              <a:rPr lang="nl-NL" dirty="0" smtClean="0"/>
              <a:t> </a:t>
            </a:r>
            <a:endParaRPr lang="nl-NL" dirty="0"/>
          </a:p>
        </p:txBody>
      </p:sp>
      <p:pic>
        <p:nvPicPr>
          <p:cNvPr id="3" name="Afbeelding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490" y="1412776"/>
            <a:ext cx="8895006" cy="4032448"/>
          </a:xfrm>
          <a:prstGeom prst="rect">
            <a:avLst/>
          </a:prstGeom>
        </p:spPr>
      </p:pic>
    </p:spTree>
    <p:extLst>
      <p:ext uri="{BB962C8B-B14F-4D97-AF65-F5344CB8AC3E}">
        <p14:creationId xmlns:p14="http://schemas.microsoft.com/office/powerpoint/2010/main" val="33484276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Prijselasticiteit van de vraag</a:t>
            </a:r>
            <a:endParaRPr lang="nl-NL" dirty="0"/>
          </a:p>
        </p:txBody>
      </p:sp>
      <p:sp>
        <p:nvSpPr>
          <p:cNvPr id="3" name="Tijdelijke aanduiding voor inhoud 2"/>
          <p:cNvSpPr>
            <a:spLocks noGrp="1"/>
          </p:cNvSpPr>
          <p:nvPr>
            <p:ph idx="1"/>
          </p:nvPr>
        </p:nvSpPr>
        <p:spPr>
          <a:xfrm>
            <a:off x="251520" y="1196752"/>
            <a:ext cx="8892480" cy="4929411"/>
          </a:xfrm>
        </p:spPr>
        <p:txBody>
          <a:bodyPr/>
          <a:lstStyle/>
          <a:p>
            <a:r>
              <a:rPr lang="nl-NL" dirty="0"/>
              <a:t>Prijselasticiteit van het </a:t>
            </a:r>
            <a:r>
              <a:rPr lang="nl-NL" dirty="0" smtClean="0"/>
              <a:t>aanbod=</a:t>
            </a:r>
          </a:p>
          <a:p>
            <a:pPr marL="0" indent="0">
              <a:buNone/>
            </a:pPr>
            <a:r>
              <a:rPr lang="nl-NL" dirty="0"/>
              <a:t>	</a:t>
            </a:r>
            <a:r>
              <a:rPr lang="nl-NL" dirty="0" smtClean="0"/>
              <a:t> </a:t>
            </a:r>
            <a:r>
              <a:rPr lang="nl-NL" u="sng" dirty="0"/>
              <a:t>%verandering aanbodhoeveelheid</a:t>
            </a:r>
            <a:endParaRPr lang="nl-NL" dirty="0"/>
          </a:p>
          <a:p>
            <a:pPr marL="0" indent="0">
              <a:buNone/>
            </a:pPr>
            <a:r>
              <a:rPr lang="nl-NL" dirty="0"/>
              <a:t>	</a:t>
            </a:r>
            <a:r>
              <a:rPr lang="nl-NL" dirty="0" smtClean="0"/>
              <a:t>	% </a:t>
            </a:r>
            <a:r>
              <a:rPr lang="nl-NL" dirty="0"/>
              <a:t>verandering </a:t>
            </a:r>
            <a:r>
              <a:rPr lang="nl-NL" dirty="0" smtClean="0"/>
              <a:t>prijs</a:t>
            </a:r>
          </a:p>
          <a:p>
            <a:r>
              <a:rPr lang="nl-NL" dirty="0" smtClean="0"/>
              <a:t> </a:t>
            </a:r>
            <a:r>
              <a:rPr lang="nl-NL" u="sng" dirty="0" smtClean="0"/>
              <a:t>Nieuwe </a:t>
            </a:r>
            <a:r>
              <a:rPr lang="nl-NL" u="sng" dirty="0"/>
              <a:t>hoeveelheid – </a:t>
            </a:r>
            <a:r>
              <a:rPr lang="nl-NL" u="sng" dirty="0" smtClean="0"/>
              <a:t>oude </a:t>
            </a:r>
            <a:r>
              <a:rPr lang="nl-NL" u="sng" dirty="0"/>
              <a:t>hoeveelheid	 </a:t>
            </a:r>
            <a:r>
              <a:rPr lang="nl-NL" dirty="0"/>
              <a:t>x 100 % </a:t>
            </a:r>
          </a:p>
          <a:p>
            <a:pPr marL="0" indent="0">
              <a:buNone/>
            </a:pPr>
            <a:r>
              <a:rPr lang="nl-NL" dirty="0" smtClean="0"/>
              <a:t>	Oude </a:t>
            </a:r>
            <a:r>
              <a:rPr lang="nl-NL" dirty="0"/>
              <a:t>aangeboden </a:t>
            </a:r>
            <a:r>
              <a:rPr lang="nl-NL" dirty="0" smtClean="0"/>
              <a:t>hoeveelheid</a:t>
            </a:r>
          </a:p>
          <a:p>
            <a:r>
              <a:rPr lang="nl-NL" u="sng" dirty="0"/>
              <a:t>Nieuwe prijs – Oude prijs </a:t>
            </a:r>
            <a:r>
              <a:rPr lang="nl-NL" dirty="0"/>
              <a:t>x 100 %</a:t>
            </a:r>
          </a:p>
          <a:p>
            <a:pPr marL="0" indent="0">
              <a:buNone/>
            </a:pPr>
            <a:r>
              <a:rPr lang="nl-NL" dirty="0" smtClean="0"/>
              <a:t>	Oude </a:t>
            </a:r>
            <a:r>
              <a:rPr lang="nl-NL" dirty="0"/>
              <a:t>prijs</a:t>
            </a:r>
          </a:p>
          <a:p>
            <a:endParaRPr lang="nl-NL" dirty="0"/>
          </a:p>
          <a:p>
            <a:endParaRPr lang="nl-NL" dirty="0"/>
          </a:p>
        </p:txBody>
      </p:sp>
    </p:spTree>
    <p:extLst>
      <p:ext uri="{BB962C8B-B14F-4D97-AF65-F5344CB8AC3E}">
        <p14:creationId xmlns:p14="http://schemas.microsoft.com/office/powerpoint/2010/main" val="3098398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a:xfrm>
            <a:off x="666700" y="440608"/>
            <a:ext cx="8229600" cy="1143000"/>
          </a:xfrm>
        </p:spPr>
        <p:txBody>
          <a:bodyPr>
            <a:normAutofit/>
          </a:bodyPr>
          <a:lstStyle/>
          <a:p>
            <a:r>
              <a:rPr lang="nl-NL" dirty="0" smtClean="0"/>
              <a:t>Prijselasticiteit en soort goed</a:t>
            </a:r>
            <a:endParaRPr lang="nl-NL" dirty="0"/>
          </a:p>
        </p:txBody>
      </p:sp>
      <p:pic>
        <p:nvPicPr>
          <p:cNvPr id="3" name="Tijdelijke aanduiding voor inhoud 2"/>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85132" y="2348880"/>
            <a:ext cx="9015018" cy="2592287"/>
          </a:xfrm>
        </p:spPr>
      </p:pic>
    </p:spTree>
    <p:extLst>
      <p:ext uri="{BB962C8B-B14F-4D97-AF65-F5344CB8AC3E}">
        <p14:creationId xmlns:p14="http://schemas.microsoft.com/office/powerpoint/2010/main" val="162615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a:xfrm>
            <a:off x="983914" y="440608"/>
            <a:ext cx="8229600" cy="1143000"/>
          </a:xfrm>
        </p:spPr>
        <p:txBody>
          <a:bodyPr>
            <a:normAutofit/>
          </a:bodyPr>
          <a:lstStyle/>
          <a:p>
            <a:r>
              <a:rPr lang="nl-NL" dirty="0" smtClean="0"/>
              <a:t>Kruiselingse prijselasticiteit</a:t>
            </a:r>
            <a:endParaRPr lang="nl-NL" dirty="0"/>
          </a:p>
        </p:txBody>
      </p:sp>
      <p:pic>
        <p:nvPicPr>
          <p:cNvPr id="4" name="Tijdelijke aanduiding voor inhoud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38556" y="2636912"/>
            <a:ext cx="8427259" cy="1872208"/>
          </a:xfrm>
        </p:spPr>
      </p:pic>
    </p:spTree>
    <p:extLst>
      <p:ext uri="{BB962C8B-B14F-4D97-AF65-F5344CB8AC3E}">
        <p14:creationId xmlns:p14="http://schemas.microsoft.com/office/powerpoint/2010/main" val="8560249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a:xfrm>
            <a:off x="983914" y="332656"/>
            <a:ext cx="8229600" cy="1143000"/>
          </a:xfrm>
        </p:spPr>
        <p:txBody>
          <a:bodyPr>
            <a:normAutofit/>
          </a:bodyPr>
          <a:lstStyle/>
          <a:p>
            <a:r>
              <a:rPr lang="nl-NL" dirty="0" smtClean="0"/>
              <a:t>Kruiselingse prijselasticiteit</a:t>
            </a:r>
            <a:endParaRPr lang="nl-NL" dirty="0"/>
          </a:p>
        </p:txBody>
      </p:sp>
      <p:pic>
        <p:nvPicPr>
          <p:cNvPr id="3" name="Tijdelijke aanduiding voor inhoud 2"/>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38282" y="2420888"/>
            <a:ext cx="8827807" cy="2448272"/>
          </a:xfrm>
        </p:spPr>
      </p:pic>
    </p:spTree>
    <p:extLst>
      <p:ext uri="{BB962C8B-B14F-4D97-AF65-F5344CB8AC3E}">
        <p14:creationId xmlns:p14="http://schemas.microsoft.com/office/powerpoint/2010/main" val="3851702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Algemene powerpoint Sterk Merk">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Algemene powerpoint Sterk Merk</Template>
  <TotalTime>59</TotalTime>
  <Words>198</Words>
  <Application>Microsoft Office PowerPoint</Application>
  <PresentationFormat>Diavoorstelling (4:3)</PresentationFormat>
  <Paragraphs>71</Paragraphs>
  <Slides>17</Slides>
  <Notes>8</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17</vt:i4>
      </vt:variant>
    </vt:vector>
  </HeadingPairs>
  <TitlesOfParts>
    <vt:vector size="22" baseType="lpstr">
      <vt:lpstr>Arial</vt:lpstr>
      <vt:lpstr>Calibri</vt:lpstr>
      <vt:lpstr>MS Reference Serif</vt:lpstr>
      <vt:lpstr>Wingdings</vt:lpstr>
      <vt:lpstr>Algemene powerpoint Sterk Merk</vt:lpstr>
      <vt:lpstr>PowerPoint-presentatie</vt:lpstr>
      <vt:lpstr>Prijsmix</vt:lpstr>
      <vt:lpstr>Prijsmix</vt:lpstr>
      <vt:lpstr>Prijsbeleid</vt:lpstr>
      <vt:lpstr>Prijselasticiteit van de vraag</vt:lpstr>
      <vt:lpstr>Prijselasticiteit van de vraag</vt:lpstr>
      <vt:lpstr>Prijselasticiteit en soort goed</vt:lpstr>
      <vt:lpstr>Kruiselingse prijselasticiteit</vt:lpstr>
      <vt:lpstr>Kruiselingse prijselasticiteit</vt:lpstr>
      <vt:lpstr>Voorbeelden</vt:lpstr>
      <vt:lpstr>oefenopgave</vt:lpstr>
      <vt:lpstr>oefenopgave</vt:lpstr>
      <vt:lpstr>Antwoorden oefenopgave</vt:lpstr>
      <vt:lpstr>Antwoorden oefenopgave</vt:lpstr>
      <vt:lpstr>Antwoorden oefenopgave</vt:lpstr>
      <vt:lpstr>Antwoorden oefenopgave</vt:lpstr>
      <vt:lpstr>PowerPoint-presentatie</vt:lpstr>
    </vt:vector>
  </TitlesOfParts>
  <Company>BimMedia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Basisboek marketing</dc:title>
  <dc:creator>plpot</dc:creator>
  <cp:lastModifiedBy>Robbert Groenendaal</cp:lastModifiedBy>
  <cp:revision>11</cp:revision>
  <cp:lastPrinted>2004-09-08T08:44:01Z</cp:lastPrinted>
  <dcterms:created xsi:type="dcterms:W3CDTF">2014-09-02T15:16:06Z</dcterms:created>
  <dcterms:modified xsi:type="dcterms:W3CDTF">2015-08-29T20:17:10Z</dcterms:modified>
</cp:coreProperties>
</file>